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64" r:id="rId3"/>
    <p:sldId id="269" r:id="rId4"/>
    <p:sldId id="274" r:id="rId5"/>
    <p:sldId id="259" r:id="rId6"/>
    <p:sldId id="260" r:id="rId7"/>
    <p:sldId id="270" r:id="rId8"/>
    <p:sldId id="261" r:id="rId9"/>
    <p:sldId id="266" r:id="rId10"/>
    <p:sldId id="271" r:id="rId11"/>
    <p:sldId id="262" r:id="rId12"/>
    <p:sldId id="267" r:id="rId13"/>
    <p:sldId id="272" r:id="rId14"/>
    <p:sldId id="263" r:id="rId15"/>
    <p:sldId id="268" r:id="rId16"/>
    <p:sldId id="273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C4711B-07F5-4530-8748-0C885DC07FDB}">
          <p14:sldIdLst>
            <p14:sldId id="256"/>
            <p14:sldId id="264"/>
          </p14:sldIdLst>
        </p14:section>
        <p14:section name="ML" id="{890F0009-3742-42A9-9EB2-D66D6DFDC3E4}">
          <p14:sldIdLst>
            <p14:sldId id="269"/>
            <p14:sldId id="274"/>
            <p14:sldId id="259"/>
            <p14:sldId id="260"/>
          </p14:sldIdLst>
        </p14:section>
        <p14:section name="Reg Log" id="{4C7D631C-E106-4AB0-9F97-C523CCAF0145}">
          <p14:sldIdLst>
            <p14:sldId id="270"/>
            <p14:sldId id="261"/>
            <p14:sldId id="266"/>
          </p14:sldIdLst>
        </p14:section>
        <p14:section name="SVM" id="{B5795B3A-941A-46D3-9693-BA095251DA43}">
          <p14:sldIdLst>
            <p14:sldId id="271"/>
            <p14:sldId id="262"/>
            <p14:sldId id="267"/>
          </p14:sldIdLst>
        </p14:section>
        <p14:section name="Esempio" id="{4686F451-B56B-49AB-9388-FD15C256C2E1}">
          <p14:sldIdLst>
            <p14:sldId id="272"/>
            <p14:sldId id="263"/>
            <p14:sldId id="268"/>
          </p14:sldIdLst>
        </p14:section>
        <p14:section name="end" id="{81B6779F-CA68-4D28-908E-D9F29FF633DC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BE401-84FA-4855-A144-F2D335F44FB7}" type="datetimeFigureOut">
              <a:rPr lang="it-IT" smtClean="0"/>
              <a:t>18/07/2023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8DAAA-29B8-4F1C-836D-F6A9D857D03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24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701B-1895-869C-493D-928FE9ADB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3CB0B-E66F-3FDF-5D04-0BA4C05B5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605BB-C289-AAB4-F98D-6F6D746B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59BF-2360-4EDE-8B8E-6355BDA199F0}" type="datetime1">
              <a:rPr lang="it-IT" smtClean="0"/>
              <a:t>18/07/2023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63F05-B535-A785-E3A7-9B72AB89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660C2-8BF0-359F-A3B3-81497CCE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349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A0AF6-F182-0756-8552-9C3E0118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AF731-A04A-6763-1DA9-CAC8DA641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F08EF-E7D1-D8D8-2A3A-AE3A5B1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43F8-456C-45F5-A787-BE6187879411}" type="datetime1">
              <a:rPr lang="it-IT" smtClean="0"/>
              <a:t>18/07/2023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C2A8C-7DA1-38AD-794B-F0CAC4F2D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EA39D-7032-2CE2-3E37-A9881A38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8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61E6B-5AC7-98D2-E9FE-2F0BAC361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2AC44-96A5-16D6-7C1A-59C7E7111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4CF9D-3292-AD64-910E-0E35418C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1CF6-AA2C-418F-BE11-E61695807519}" type="datetime1">
              <a:rPr lang="it-IT" smtClean="0"/>
              <a:t>18/07/2023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AA98C-C05D-B7BE-A908-CCD61389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6D64B-057F-6A29-4A78-0FBA9396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92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1536-D028-86E4-200B-148B5D91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EC166-89A0-2E57-4C43-63A3C798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485AB-3B3A-E09A-934D-0B0218E6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05B5-FB5D-4DFE-857C-5C996DEEB2CE}" type="datetime1">
              <a:rPr lang="it-IT" smtClean="0"/>
              <a:t>18/07/2023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8EA0B-21EB-8584-7F93-9F4B2350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F6476-8DF8-2189-4EFE-B2AFEF0F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15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6CE5-E48B-F96E-16A2-258C4905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E99AE-804B-1833-3D84-536ECA073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CFBE8-4AD7-5D7C-E2F3-CDAC1E13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2E82-CB5E-4E30-A461-B5635760A1E2}" type="datetime1">
              <a:rPr lang="it-IT" smtClean="0"/>
              <a:t>18/07/2023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24453-7256-B4E6-AE1E-07D754A5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A755E-2856-A737-99B9-6271B306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23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D103-A2DE-DCCC-9B1F-26EEC667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D30CA-A75F-98F3-C3DE-1CF71E9E5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80C58-EF1F-DA4A-88B9-437DC7311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31CEA-CD85-5BDD-EE16-BFC8C833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0D73-A53F-4D10-A63D-898E3CBF435B}" type="datetime1">
              <a:rPr lang="it-IT" smtClean="0"/>
              <a:t>18/07/2023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4C5DB-F699-44C1-90D3-68DFD3AC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02667-3D66-7FB1-E28E-30040931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419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6B4E-EDE7-D56B-67F5-E2207CFC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BFF42-E3D7-C340-BFC0-160E9B1C1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40300-DC44-8A19-5CD2-65611838C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E47314-8F52-E9BB-B7BC-921A4BA6B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DBF56-E7BC-00F2-C20D-9362A8407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E7CF9-F418-BB01-DB90-3DB53D1A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3C7D-6D70-4455-9895-BF6EF331F97D}" type="datetime1">
              <a:rPr lang="it-IT" smtClean="0"/>
              <a:t>18/07/2023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6A99D-C402-028D-9FCB-906270EE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9858CF-036E-F407-992A-A4C92E91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58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6E99-3667-9759-82BF-ED453425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77D990-F2CA-F36D-557D-5FF6392E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3273E-44BD-4625-974F-CFD025ECDC62}" type="datetime1">
              <a:rPr lang="it-IT" smtClean="0"/>
              <a:t>18/07/2023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5ED39-6297-56D9-5BE0-05D8DCD2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BFBB0-D43E-1992-A4A2-739667C8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727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9FF58-0A9A-EAAE-9CA9-DA8330707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2B88-F0B9-4CDB-A90F-9361D00FD052}" type="datetime1">
              <a:rPr lang="it-IT" smtClean="0"/>
              <a:t>18/07/2023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6BAABD-FEA2-7C82-C464-F9E4C92BE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3A118-0A09-B8BD-3E49-E7CB4A3E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387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9F56-A197-7A58-4253-45EC59E7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8CB3B-7706-A3F7-5C23-146DD9B1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B687E-E60B-1834-39AB-82A4CD975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FE277-8534-FFF2-78FE-61C98B84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D558-898B-4B7D-BA0C-AB80DFE51D46}" type="datetime1">
              <a:rPr lang="it-IT" smtClean="0"/>
              <a:t>18/07/2023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515DA-5FFD-FE4A-EDC6-577037B4E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E63BF-BA0A-94D1-C819-7397708E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2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84D2-1642-74A1-5EF7-0CA763C6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64D338-60DE-EFBF-6100-CE30E2ECE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8D8B9-8363-0ADD-1771-0FED0F80F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87B53-84D4-616E-6E2A-F8AB5AAB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5C67F-407C-4E75-A3BA-6194AFBE82C0}" type="datetime1">
              <a:rPr lang="it-IT" smtClean="0"/>
              <a:t>18/07/2023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98F4C-1413-4B29-CDA8-DCB6CF83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BA78C-3259-C85D-8609-E242B85F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24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EA3DB-0043-7281-4097-8CBF6AAF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BA20D-F804-6AF2-C362-86DB14C2F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33EBE-72CF-E2AE-6D4B-A7317BA35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A0B4-BE54-431F-90FA-BA3F9DF74BC4}" type="datetime1">
              <a:rPr lang="it-IT" smtClean="0"/>
              <a:t>18/07/2023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CBDEC-FD3A-5E4C-1056-59FE0AEA7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89AC-6314-1B64-6E3E-65EABC147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40F87-2967-438B-8A27-5304F92462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95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15.bin"/><Relationship Id="rId2" Type="http://schemas.openxmlformats.org/officeDocument/2006/relationships/image" Target="../media/image18.png"/><Relationship Id="rId16" Type="http://schemas.openxmlformats.org/officeDocument/2006/relationships/image" Target="../media/image25.wmf"/><Relationship Id="rId20" Type="http://schemas.openxmlformats.org/officeDocument/2006/relationships/image" Target="../media/image2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16.bin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slide" Target="slide7.xml"/><Relationship Id="rId7" Type="http://schemas.openxmlformats.org/officeDocument/2006/relationships/image" Target="../media/image20.pn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F098-4A27-DC87-B9EE-BC9E60784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Autofit/>
          </a:bodyPr>
          <a:lstStyle/>
          <a:p>
            <a:pPr algn="ctr"/>
            <a:r>
              <a:rPr lang="it-IT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E CONFRONTO FRA REGRESSIONE LOGISTICA E SUPPORT VECTOR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7F2DF-590C-A91F-EFD2-53773CF63CDE}"/>
              </a:ext>
            </a:extLst>
          </p:cNvPr>
          <p:cNvSpPr txBox="1"/>
          <p:nvPr/>
        </p:nvSpPr>
        <p:spPr>
          <a:xfrm>
            <a:off x="900000" y="539336"/>
            <a:ext cx="2363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Ingegneria dell’Automazione</a:t>
            </a: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 Automatici T-1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4ADD6-1FAB-9280-75A5-B026E6F36E21}"/>
              </a:ext>
            </a:extLst>
          </p:cNvPr>
          <p:cNvSpPr txBox="1"/>
          <p:nvPr/>
        </p:nvSpPr>
        <p:spPr>
          <a:xfrm>
            <a:off x="9195345" y="5580000"/>
            <a:ext cx="2096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Candidato: Tancredi Bosi</a:t>
            </a: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Relatore: Roberto Diversi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4EAF4-251A-88DF-563D-B32DD9EF1666}"/>
              </a:ext>
            </a:extLst>
          </p:cNvPr>
          <p:cNvSpPr txBox="1"/>
          <p:nvPr/>
        </p:nvSpPr>
        <p:spPr>
          <a:xfrm>
            <a:off x="900000" y="5580000"/>
            <a:ext cx="2363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 Accademico 2022/2023</a:t>
            </a: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Sessione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B455-7191-B1D0-C206-05EF0C97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37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AE93-EC98-9FC1-BF41-FE54F92C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5664"/>
            <a:ext cx="10515600" cy="3326671"/>
          </a:xfrm>
        </p:spPr>
        <p:txBody>
          <a:bodyPr>
            <a:normAutofit fontScale="90000"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b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b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1607-1BD8-5FA4-EBE4-FF079104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35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FF8C-C231-4B37-8E4B-61B441FD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3C639-E694-5CFA-D183-2F5A32B9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11</a:t>
            </a:fld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DD79A-8A7B-8B27-5470-C7E00E8F5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97" y="2365004"/>
            <a:ext cx="3775515" cy="294589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EE9BB2-5A2F-9E44-59C8-A03A48BB5DE7}"/>
              </a:ext>
            </a:extLst>
          </p:cNvPr>
          <p:cNvCxnSpPr>
            <a:cxnSpLocks/>
          </p:cNvCxnSpPr>
          <p:nvPr/>
        </p:nvCxnSpPr>
        <p:spPr>
          <a:xfrm>
            <a:off x="838200" y="1353391"/>
            <a:ext cx="5616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35D6C835-626F-530C-72A9-7F217877B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DD9058B-9C42-F205-79CB-9D479AF42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069581"/>
              </p:ext>
            </p:extLst>
          </p:nvPr>
        </p:nvGraphicFramePr>
        <p:xfrm>
          <a:off x="838200" y="2300887"/>
          <a:ext cx="1486332" cy="350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76300" imgH="203200" progId="Equation.DSMT4">
                  <p:embed/>
                </p:oleObj>
              </mc:Choice>
              <mc:Fallback>
                <p:oleObj name="Equation" r:id="rId3" imgW="876300" imgH="203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300887"/>
                        <a:ext cx="1486332" cy="3500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A2C0ABE2-33B4-0802-BE6C-1E79B5FC5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894" y="30749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0A911AC-9754-4489-FAE5-57AD65E49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B020A0B-2BA7-0520-318E-52923D8CC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0521"/>
              </p:ext>
            </p:extLst>
          </p:nvPr>
        </p:nvGraphicFramePr>
        <p:xfrm>
          <a:off x="2628304" y="2300887"/>
          <a:ext cx="854675" cy="35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696" imgH="190417" progId="Equation.DSMT4">
                  <p:embed/>
                </p:oleObj>
              </mc:Choice>
              <mc:Fallback>
                <p:oleObj name="Equation" r:id="rId5" imgW="469696" imgH="190417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304" y="2300887"/>
                        <a:ext cx="854675" cy="350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>
            <a:extLst>
              <a:ext uri="{FF2B5EF4-FFF2-40B4-BE49-F238E27FC236}">
                <a16:creationId xmlns:a16="http://schemas.microsoft.com/office/drawing/2014/main" id="{27EBFDC6-162C-1DE1-B920-DC4C0A07E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5FE7DED-7B3B-69DE-1EC7-C954B131D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499994"/>
              </p:ext>
            </p:extLst>
          </p:nvPr>
        </p:nvGraphicFramePr>
        <p:xfrm>
          <a:off x="838199" y="2774893"/>
          <a:ext cx="1486358" cy="350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76300" imgH="203200" progId="Equation.DSMT4">
                  <p:embed/>
                </p:oleObj>
              </mc:Choice>
              <mc:Fallback>
                <p:oleObj name="Equation" r:id="rId7" imgW="876300" imgH="2032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1B37271-34E7-03AF-BA6A-2A7F38059B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99" y="2774893"/>
                        <a:ext cx="1486358" cy="350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346D914-8BE5-799D-1BEF-D82FD77F05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119441"/>
              </p:ext>
            </p:extLst>
          </p:nvPr>
        </p:nvGraphicFramePr>
        <p:xfrm>
          <a:off x="2628291" y="2770643"/>
          <a:ext cx="854701" cy="350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69800" imgH="190440" progId="Equation.DSMT4">
                  <p:embed/>
                </p:oleObj>
              </mc:Choice>
              <mc:Fallback>
                <p:oleObj name="Equation" r:id="rId9" imgW="469800" imgH="19044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E420A3A8-EC08-D8C0-C7C3-A180C9EFAD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291" y="2770643"/>
                        <a:ext cx="854701" cy="350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8C4BF857-58E4-E136-21CF-F88FE9582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319264E8-ECAF-7146-76AA-7170241A2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956" y="1965923"/>
            <a:ext cx="201242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161D3941-E8A3-02B1-4A6C-70D698CB5F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772686"/>
              </p:ext>
            </p:extLst>
          </p:nvPr>
        </p:nvGraphicFramePr>
        <p:xfrm>
          <a:off x="4428488" y="2381250"/>
          <a:ext cx="136525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25480" imgH="444240" progId="Equation.DSMT4">
                  <p:embed/>
                </p:oleObj>
              </mc:Choice>
              <mc:Fallback>
                <p:oleObj name="Equation" r:id="rId11" imgW="82548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8488" y="2381250"/>
                        <a:ext cx="1365250" cy="741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0">
            <a:extLst>
              <a:ext uri="{FF2B5EF4-FFF2-40B4-BE49-F238E27FC236}">
                <a16:creationId xmlns:a16="http://schemas.microsoft.com/office/drawing/2014/main" id="{D1BFF42D-50F7-9B28-2892-7F417B78F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148" y="349514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DB28D53A-4F09-C0C1-A3B4-389909ADAA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31538"/>
              </p:ext>
            </p:extLst>
          </p:nvPr>
        </p:nvGraphicFramePr>
        <p:xfrm>
          <a:off x="838199" y="3750636"/>
          <a:ext cx="1286372" cy="643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74364" imgH="393529" progId="Equation.DSMT4">
                  <p:embed/>
                </p:oleObj>
              </mc:Choice>
              <mc:Fallback>
                <p:oleObj name="Equation" r:id="rId13" imgW="774364" imgH="393529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99" y="3750636"/>
                        <a:ext cx="1286372" cy="643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2">
            <a:extLst>
              <a:ext uri="{FF2B5EF4-FFF2-40B4-BE49-F238E27FC236}">
                <a16:creationId xmlns:a16="http://schemas.microsoft.com/office/drawing/2014/main" id="{D401BC7F-6369-A30A-EE3E-97E4007E7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775" y="35770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C6EC5D89-08D1-88AD-132A-2B2D2198DC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323387"/>
              </p:ext>
            </p:extLst>
          </p:nvPr>
        </p:nvGraphicFramePr>
        <p:xfrm>
          <a:off x="3565432" y="3861393"/>
          <a:ext cx="2081051" cy="421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91726" imgH="228501" progId="Equation.DSMT4">
                  <p:embed/>
                </p:oleObj>
              </mc:Choice>
              <mc:Fallback>
                <p:oleObj name="Equation" r:id="rId15" imgW="1091726" imgH="228501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432" y="3861393"/>
                        <a:ext cx="2081051" cy="4216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D8BFCAC6-B26C-56A8-6BBD-B664A3F90BD1}"/>
              </a:ext>
            </a:extLst>
          </p:cNvPr>
          <p:cNvSpPr txBox="1"/>
          <p:nvPr/>
        </p:nvSpPr>
        <p:spPr>
          <a:xfrm>
            <a:off x="2324532" y="3841397"/>
            <a:ext cx="113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 che</a:t>
            </a: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8D906B9E-9276-4F25-87B4-C456732AE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364159"/>
            <a:ext cx="195559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3AC0827D-DBF4-D3E7-E064-4ED1511F7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807352"/>
              </p:ext>
            </p:extLst>
          </p:nvPr>
        </p:nvGraphicFramePr>
        <p:xfrm>
          <a:off x="5793738" y="3884405"/>
          <a:ext cx="443948" cy="375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02936" imgH="177569" progId="Equation.DSMT4">
                  <p:embed/>
                </p:oleObj>
              </mc:Choice>
              <mc:Fallback>
                <p:oleObj name="Equation" r:id="rId17" imgW="202936" imgH="177569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3738" y="3884405"/>
                        <a:ext cx="443948" cy="3756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78476FBF-2C9E-DE43-3D0B-BD8CDCB5F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1B15A9-E05D-C377-A074-2DABABC09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296449"/>
              </p:ext>
            </p:extLst>
          </p:nvPr>
        </p:nvGraphicFramePr>
        <p:xfrm>
          <a:off x="3058950" y="5100061"/>
          <a:ext cx="1935417" cy="421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002865" imgH="228501" progId="Equation.DSMT4">
                  <p:embed/>
                </p:oleObj>
              </mc:Choice>
              <mc:Fallback>
                <p:oleObj name="Equation" r:id="rId19" imgW="1002865" imgH="228501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8950" y="5100061"/>
                        <a:ext cx="1935417" cy="4216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9C71400-C5B2-6BC4-947A-B7E5EB4F9879}"/>
              </a:ext>
            </a:extLst>
          </p:cNvPr>
          <p:cNvSpPr txBox="1"/>
          <p:nvPr/>
        </p:nvSpPr>
        <p:spPr>
          <a:xfrm>
            <a:off x="835243" y="5080062"/>
            <a:ext cx="2220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it-IT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vectors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48530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FBB2FA-2717-3F21-1A1C-7C1A35DF73F8}"/>
              </a:ext>
            </a:extLst>
          </p:cNvPr>
          <p:cNvSpPr/>
          <p:nvPr/>
        </p:nvSpPr>
        <p:spPr>
          <a:xfrm>
            <a:off x="-257175" y="-381000"/>
            <a:ext cx="12887325" cy="6010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CDCCE-325C-63D2-3126-CA1CFB65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5532437"/>
            <a:ext cx="10515600" cy="1325563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trick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9B802BB2-5D28-6320-74B7-D5CF644733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090" y="0"/>
            <a:ext cx="10007821" cy="562927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EAAD-D5DB-3EDE-F2F8-A3A84654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12</a:t>
            </a:fld>
            <a:endParaRPr lang="it-IT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0D9B5-67B5-775E-FD1E-18793A3E5AF0}"/>
              </a:ext>
            </a:extLst>
          </p:cNvPr>
          <p:cNvCxnSpPr>
            <a:cxnSpLocks/>
          </p:cNvCxnSpPr>
          <p:nvPr/>
        </p:nvCxnSpPr>
        <p:spPr>
          <a:xfrm>
            <a:off x="933450" y="6447678"/>
            <a:ext cx="28731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8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AE93-EC98-9FC1-BF41-FE54F92C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5664"/>
            <a:ext cx="10515600" cy="3326671"/>
          </a:xfrm>
        </p:spPr>
        <p:txBody>
          <a:bodyPr>
            <a:norm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</a:t>
            </a:r>
            <a:b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APPLICATIVO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6595E-AE60-A5CE-0832-7DD40E22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024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7CC0-ED71-C89C-7B8B-D6F9A68C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Caso applicativo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11CAA-BB96-AC9E-FC43-173FF6DD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14</a:t>
            </a:fld>
            <a:endParaRPr lang="it-IT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ED1366-8AA7-2EF4-604F-C41C9B26C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86833"/>
              </p:ext>
            </p:extLst>
          </p:nvPr>
        </p:nvGraphicFramePr>
        <p:xfrm>
          <a:off x="838200" y="3577347"/>
          <a:ext cx="5727193" cy="219217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31131">
                  <a:extLst>
                    <a:ext uri="{9D8B030D-6E8A-4147-A177-3AD203B41FA5}">
                      <a16:colId xmlns:a16="http://schemas.microsoft.com/office/drawing/2014/main" val="3052053843"/>
                    </a:ext>
                  </a:extLst>
                </a:gridCol>
                <a:gridCol w="421958">
                  <a:extLst>
                    <a:ext uri="{9D8B030D-6E8A-4147-A177-3AD203B41FA5}">
                      <a16:colId xmlns:a16="http://schemas.microsoft.com/office/drawing/2014/main" val="1043378282"/>
                    </a:ext>
                  </a:extLst>
                </a:gridCol>
                <a:gridCol w="500805">
                  <a:extLst>
                    <a:ext uri="{9D8B030D-6E8A-4147-A177-3AD203B41FA5}">
                      <a16:colId xmlns:a16="http://schemas.microsoft.com/office/drawing/2014/main" val="876631113"/>
                    </a:ext>
                  </a:extLst>
                </a:gridCol>
                <a:gridCol w="606511">
                  <a:extLst>
                    <a:ext uri="{9D8B030D-6E8A-4147-A177-3AD203B41FA5}">
                      <a16:colId xmlns:a16="http://schemas.microsoft.com/office/drawing/2014/main" val="3540034822"/>
                    </a:ext>
                  </a:extLst>
                </a:gridCol>
                <a:gridCol w="558856">
                  <a:extLst>
                    <a:ext uri="{9D8B030D-6E8A-4147-A177-3AD203B41FA5}">
                      <a16:colId xmlns:a16="http://schemas.microsoft.com/office/drawing/2014/main" val="1763097341"/>
                    </a:ext>
                  </a:extLst>
                </a:gridCol>
                <a:gridCol w="644633">
                  <a:extLst>
                    <a:ext uri="{9D8B030D-6E8A-4147-A177-3AD203B41FA5}">
                      <a16:colId xmlns:a16="http://schemas.microsoft.com/office/drawing/2014/main" val="542484382"/>
                    </a:ext>
                  </a:extLst>
                </a:gridCol>
                <a:gridCol w="521600">
                  <a:extLst>
                    <a:ext uri="{9D8B030D-6E8A-4147-A177-3AD203B41FA5}">
                      <a16:colId xmlns:a16="http://schemas.microsoft.com/office/drawing/2014/main" val="2653160408"/>
                    </a:ext>
                  </a:extLst>
                </a:gridCol>
                <a:gridCol w="706151">
                  <a:extLst>
                    <a:ext uri="{9D8B030D-6E8A-4147-A177-3AD203B41FA5}">
                      <a16:colId xmlns:a16="http://schemas.microsoft.com/office/drawing/2014/main" val="1633640154"/>
                    </a:ext>
                  </a:extLst>
                </a:gridCol>
                <a:gridCol w="601312">
                  <a:extLst>
                    <a:ext uri="{9D8B030D-6E8A-4147-A177-3AD203B41FA5}">
                      <a16:colId xmlns:a16="http://schemas.microsoft.com/office/drawing/2014/main" val="3715380971"/>
                    </a:ext>
                  </a:extLst>
                </a:gridCol>
                <a:gridCol w="281594">
                  <a:extLst>
                    <a:ext uri="{9D8B030D-6E8A-4147-A177-3AD203B41FA5}">
                      <a16:colId xmlns:a16="http://schemas.microsoft.com/office/drawing/2014/main" val="3242892518"/>
                    </a:ext>
                  </a:extLst>
                </a:gridCol>
                <a:gridCol w="352642">
                  <a:extLst>
                    <a:ext uri="{9D8B030D-6E8A-4147-A177-3AD203B41FA5}">
                      <a16:colId xmlns:a16="http://schemas.microsoft.com/office/drawing/2014/main" val="4169164264"/>
                    </a:ext>
                  </a:extLst>
                </a:gridCol>
              </a:tblGrid>
              <a:tr h="2711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ID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 err="1">
                          <a:effectLst/>
                        </a:rPr>
                        <a:t>Clump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 err="1">
                          <a:effectLst/>
                        </a:rPr>
                        <a:t>UnifSize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 err="1">
                          <a:effectLst/>
                        </a:rPr>
                        <a:t>UnifShape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 err="1">
                          <a:effectLst/>
                        </a:rPr>
                        <a:t>MargAdh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 err="1">
                          <a:effectLst/>
                        </a:rPr>
                        <a:t>SingEpiSize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 err="1">
                          <a:effectLst/>
                        </a:rPr>
                        <a:t>BareNuc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 err="1">
                          <a:effectLst/>
                        </a:rPr>
                        <a:t>BlandChrom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 err="1">
                          <a:effectLst/>
                        </a:rPr>
                        <a:t>NormNucl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 err="1">
                          <a:effectLst/>
                        </a:rPr>
                        <a:t>Mit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Class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386993"/>
                  </a:ext>
                </a:extLst>
              </a:tr>
              <a:tr h="320166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1000025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6166214"/>
                  </a:ext>
                </a:extLst>
              </a:tr>
              <a:tr h="320166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1002945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8145609"/>
                  </a:ext>
                </a:extLst>
              </a:tr>
              <a:tr h="320166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1015425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1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8598730"/>
                  </a:ext>
                </a:extLst>
              </a:tr>
              <a:tr h="320166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1016277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6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7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0275111"/>
                  </a:ext>
                </a:extLst>
              </a:tr>
              <a:tr h="320166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1017023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4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0516070"/>
                  </a:ext>
                </a:extLst>
              </a:tr>
              <a:tr h="320166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1017122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10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8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10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9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>
                          <a:effectLst/>
                        </a:rPr>
                        <a:t>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 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900" dirty="0">
                          <a:effectLst/>
                        </a:rPr>
                        <a:t>4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5840" marR="5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309275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DA410484-6A40-462E-FDD7-768B693AB8FA}"/>
              </a:ext>
            </a:extLst>
          </p:cNvPr>
          <p:cNvGrpSpPr/>
          <p:nvPr/>
        </p:nvGrpSpPr>
        <p:grpSpPr>
          <a:xfrm>
            <a:off x="7033800" y="2277519"/>
            <a:ext cx="4320000" cy="3492000"/>
            <a:chOff x="7239000" y="1847850"/>
            <a:chExt cx="4320000" cy="349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79A72F-1931-9C13-BE34-7741F719490D}"/>
                </a:ext>
              </a:extLst>
            </p:cNvPr>
            <p:cNvSpPr/>
            <p:nvPr/>
          </p:nvSpPr>
          <p:spPr>
            <a:xfrm>
              <a:off x="7239000" y="1847850"/>
              <a:ext cx="4320000" cy="349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Picture 5" descr="A graph of red and blue dots&#10;&#10;Description automatically generated with low confidence">
              <a:extLst>
                <a:ext uri="{FF2B5EF4-FFF2-40B4-BE49-F238E27FC236}">
                  <a16:creationId xmlns:a16="http://schemas.microsoft.com/office/drawing/2014/main" id="{CA3AD9BC-A676-3F25-3EB3-755F76AE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5000" y="1979434"/>
              <a:ext cx="4068000" cy="3228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426912-602F-FEF2-0E27-A96F4373954C}"/>
              </a:ext>
            </a:extLst>
          </p:cNvPr>
          <p:cNvSpPr txBox="1"/>
          <p:nvPr/>
        </p:nvSpPr>
        <p:spPr>
          <a:xfrm>
            <a:off x="838200" y="326957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UCI (University of California, Irvine)</a:t>
            </a:r>
            <a:endParaRPr lang="it-IT" sz="1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AF2BDE-4F98-4FFA-4511-3B7DCC01EFF8}"/>
              </a:ext>
            </a:extLst>
          </p:cNvPr>
          <p:cNvCxnSpPr>
            <a:cxnSpLocks/>
          </p:cNvCxnSpPr>
          <p:nvPr/>
        </p:nvCxnSpPr>
        <p:spPr>
          <a:xfrm>
            <a:off x="838200" y="1353391"/>
            <a:ext cx="39130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FEABCF-DBA2-AC6A-3BDC-C7CA149FEBC6}"/>
              </a:ext>
            </a:extLst>
          </p:cNvPr>
          <p:cNvSpPr txBox="1"/>
          <p:nvPr/>
        </p:nvSpPr>
        <p:spPr>
          <a:xfrm>
            <a:off x="838200" y="1935615"/>
            <a:ext cx="326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pazienti con tumore: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2B53F-0BCB-58DE-16D3-8AE089AB2167}"/>
              </a:ext>
            </a:extLst>
          </p:cNvPr>
          <p:cNvSpPr txBox="1"/>
          <p:nvPr/>
        </p:nvSpPr>
        <p:spPr>
          <a:xfrm>
            <a:off x="4107976" y="1935615"/>
            <a:ext cx="2457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459 benigni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241 maligni</a:t>
            </a:r>
          </a:p>
        </p:txBody>
      </p:sp>
    </p:spTree>
    <p:extLst>
      <p:ext uri="{BB962C8B-B14F-4D97-AF65-F5344CB8AC3E}">
        <p14:creationId xmlns:p14="http://schemas.microsoft.com/office/powerpoint/2010/main" val="2587877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A1612-FDBF-D0CB-EA98-8191E529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15</a:t>
            </a:fld>
            <a:endParaRPr lang="it-IT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4575B0-36FC-C112-A865-395E6B403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640695"/>
              </p:ext>
            </p:extLst>
          </p:nvPr>
        </p:nvGraphicFramePr>
        <p:xfrm>
          <a:off x="1005297" y="1655080"/>
          <a:ext cx="4697920" cy="12734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39584">
                  <a:extLst>
                    <a:ext uri="{9D8B030D-6E8A-4147-A177-3AD203B41FA5}">
                      <a16:colId xmlns:a16="http://schemas.microsoft.com/office/drawing/2014/main" val="1462336891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975549756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1625518636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1555171760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3911920282"/>
                    </a:ext>
                  </a:extLst>
                </a:gridCol>
              </a:tblGrid>
              <a:tr h="25722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1037900"/>
                  </a:ext>
                </a:extLst>
              </a:tr>
              <a:tr h="257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Benigno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569091"/>
                  </a:ext>
                </a:extLst>
              </a:tr>
              <a:tr h="257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Maligno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005516"/>
                  </a:ext>
                </a:extLst>
              </a:tr>
              <a:tr h="25722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88644506"/>
                  </a:ext>
                </a:extLst>
              </a:tr>
              <a:tr h="2445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68" marR="65468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6848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FB4B4F-AF9D-A06B-CCC8-35AB9EA6B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385131"/>
              </p:ext>
            </p:extLst>
          </p:nvPr>
        </p:nvGraphicFramePr>
        <p:xfrm>
          <a:off x="6820480" y="3151721"/>
          <a:ext cx="4697920" cy="12734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39584">
                  <a:extLst>
                    <a:ext uri="{9D8B030D-6E8A-4147-A177-3AD203B41FA5}">
                      <a16:colId xmlns:a16="http://schemas.microsoft.com/office/drawing/2014/main" val="1723331947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578224081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164190513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3453286940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2656277945"/>
                    </a:ext>
                  </a:extLst>
                </a:gridCol>
              </a:tblGrid>
              <a:tr h="2571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818256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Benigno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474644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Maligno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4360192"/>
                  </a:ext>
                </a:extLst>
              </a:tr>
              <a:tr h="2571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732162"/>
                  </a:ext>
                </a:extLst>
              </a:tr>
              <a:tr h="2448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01" marR="5510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4050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29FB80-5C91-AEA7-E397-83DE8B4A7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95781"/>
              </p:ext>
            </p:extLst>
          </p:nvPr>
        </p:nvGraphicFramePr>
        <p:xfrm>
          <a:off x="1005294" y="4789754"/>
          <a:ext cx="4697920" cy="127343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39584">
                  <a:extLst>
                    <a:ext uri="{9D8B030D-6E8A-4147-A177-3AD203B41FA5}">
                      <a16:colId xmlns:a16="http://schemas.microsoft.com/office/drawing/2014/main" val="2876289303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1485987421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2655083692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4011157918"/>
                    </a:ext>
                  </a:extLst>
                </a:gridCol>
                <a:gridCol w="939584">
                  <a:extLst>
                    <a:ext uri="{9D8B030D-6E8A-4147-A177-3AD203B41FA5}">
                      <a16:colId xmlns:a16="http://schemas.microsoft.com/office/drawing/2014/main" val="490330689"/>
                    </a:ext>
                  </a:extLst>
                </a:gridCol>
              </a:tblGrid>
              <a:tr h="25722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1765107"/>
                  </a:ext>
                </a:extLst>
              </a:tr>
              <a:tr h="257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Benigno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652340"/>
                  </a:ext>
                </a:extLst>
              </a:tr>
              <a:tr h="257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Maligno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1766436"/>
                  </a:ext>
                </a:extLst>
              </a:tr>
              <a:tr h="25722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2005497"/>
                  </a:ext>
                </a:extLst>
              </a:tr>
              <a:tr h="2445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4311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FFA129-CC1F-2502-51FD-0BB6BF0758CB}"/>
              </a:ext>
            </a:extLst>
          </p:cNvPr>
          <p:cNvSpPr txBox="1"/>
          <p:nvPr/>
        </p:nvSpPr>
        <p:spPr>
          <a:xfrm>
            <a:off x="1005296" y="797743"/>
            <a:ext cx="296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Regressione Logistica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432DF-6715-7121-7332-95C9123E006E}"/>
              </a:ext>
            </a:extLst>
          </p:cNvPr>
          <p:cNvSpPr txBox="1"/>
          <p:nvPr/>
        </p:nvSpPr>
        <p:spPr>
          <a:xfrm>
            <a:off x="6820479" y="2291450"/>
            <a:ext cx="46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- Kernel lineare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A74A3-1AF9-FA0C-1C33-297A94B66056}"/>
              </a:ext>
            </a:extLst>
          </p:cNvPr>
          <p:cNvSpPr txBox="1"/>
          <p:nvPr/>
        </p:nvSpPr>
        <p:spPr>
          <a:xfrm>
            <a:off x="1005294" y="3929483"/>
            <a:ext cx="521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- Kernel polinomiale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2BE3C-6BC0-A8F4-DAAA-605CF075CF9F}"/>
              </a:ext>
            </a:extLst>
          </p:cNvPr>
          <p:cNvSpPr txBox="1"/>
          <p:nvPr/>
        </p:nvSpPr>
        <p:spPr>
          <a:xfrm>
            <a:off x="1005297" y="1287967"/>
            <a:ext cx="2607480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classifier </a:t>
            </a:r>
            <a:r>
              <a:rPr lang="en-GB" sz="1050" dirty="0">
                <a:solidFill>
                  <a:srgbClr val="8189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en-GB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GB" sz="1050" dirty="0">
                <a:solidFill>
                  <a:srgbClr val="6CBD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LogisticRegression</a:t>
            </a:r>
            <a:r>
              <a:rPr lang="en-GB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</a:t>
            </a:r>
            <a:endParaRPr lang="it-IT" sz="105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7C5A1-A8A8-86E6-4889-0A0070D8A9CB}"/>
              </a:ext>
            </a:extLst>
          </p:cNvPr>
          <p:cNvSpPr txBox="1"/>
          <p:nvPr/>
        </p:nvSpPr>
        <p:spPr>
          <a:xfrm>
            <a:off x="6820479" y="2787124"/>
            <a:ext cx="4366224" cy="2609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it-IT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classifier </a:t>
            </a:r>
            <a:r>
              <a:rPr lang="it-IT" sz="1050" dirty="0">
                <a:solidFill>
                  <a:srgbClr val="8189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it-IT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svm.</a:t>
            </a:r>
            <a:r>
              <a:rPr lang="it-IT" sz="1050" dirty="0">
                <a:solidFill>
                  <a:srgbClr val="6CBD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SVC</a:t>
            </a:r>
            <a:r>
              <a:rPr lang="it-IT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it-IT" sz="1050" i="1" dirty="0">
                <a:solidFill>
                  <a:srgbClr val="E24C97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kernel</a:t>
            </a:r>
            <a:r>
              <a:rPr lang="it-IT" sz="1050" dirty="0">
                <a:solidFill>
                  <a:srgbClr val="8189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it-IT" sz="1050" dirty="0">
                <a:solidFill>
                  <a:srgbClr val="BFF16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'linear'</a:t>
            </a:r>
            <a:r>
              <a:rPr lang="it-IT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it-IT" sz="1050" i="1" dirty="0">
                <a:solidFill>
                  <a:srgbClr val="E24C97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gamma</a:t>
            </a:r>
            <a:r>
              <a:rPr lang="it-IT" sz="1050" dirty="0">
                <a:solidFill>
                  <a:srgbClr val="8189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it-IT" sz="1050" dirty="0">
                <a:solidFill>
                  <a:srgbClr val="BFF16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'auto'</a:t>
            </a:r>
            <a:r>
              <a:rPr lang="it-IT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it-IT" sz="1050" i="1" dirty="0">
                <a:solidFill>
                  <a:srgbClr val="E24C97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</a:t>
            </a:r>
            <a:r>
              <a:rPr lang="it-IT" sz="1050" dirty="0">
                <a:solidFill>
                  <a:srgbClr val="8189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it-IT" sz="1050" dirty="0">
                <a:solidFill>
                  <a:srgbClr val="BF79F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2</a:t>
            </a:r>
            <a:r>
              <a:rPr lang="it-IT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it-IT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EF610-5EF3-133B-DCF5-AF7F7406DA3F}"/>
              </a:ext>
            </a:extLst>
          </p:cNvPr>
          <p:cNvSpPr txBox="1"/>
          <p:nvPr/>
        </p:nvSpPr>
        <p:spPr>
          <a:xfrm>
            <a:off x="1005294" y="4425157"/>
            <a:ext cx="4697920" cy="2593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it-IT" sz="1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classifier </a:t>
            </a:r>
            <a:r>
              <a:rPr lang="it-IT" sz="1000" dirty="0">
                <a:solidFill>
                  <a:srgbClr val="8189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it-IT" sz="1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svm.</a:t>
            </a:r>
            <a:r>
              <a:rPr lang="it-IT" sz="1000" dirty="0">
                <a:solidFill>
                  <a:srgbClr val="6CBD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SVC</a:t>
            </a:r>
            <a:r>
              <a:rPr lang="it-IT" sz="1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it-IT" sz="1000" i="1" dirty="0">
                <a:solidFill>
                  <a:srgbClr val="E24C97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kernel</a:t>
            </a:r>
            <a:r>
              <a:rPr lang="it-IT" sz="1000" dirty="0">
                <a:solidFill>
                  <a:srgbClr val="8189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it-IT" sz="1000" dirty="0">
                <a:solidFill>
                  <a:srgbClr val="BFF16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it-IT" sz="1000" dirty="0" err="1">
                <a:solidFill>
                  <a:srgbClr val="BFF16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</a:t>
            </a:r>
            <a:r>
              <a:rPr lang="it-IT" sz="1000" dirty="0">
                <a:solidFill>
                  <a:srgbClr val="BFF16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it-IT" sz="1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000" i="1" dirty="0">
                <a:solidFill>
                  <a:srgbClr val="E24C97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  <a:r>
              <a:rPr lang="it-IT" sz="1000" dirty="0">
                <a:solidFill>
                  <a:srgbClr val="8189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it-IT" sz="1000" dirty="0">
                <a:solidFill>
                  <a:srgbClr val="BF79F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it-IT" sz="1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it-IT" sz="1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it-IT" sz="1000" i="1" dirty="0">
                <a:solidFill>
                  <a:srgbClr val="E24C97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gamma</a:t>
            </a:r>
            <a:r>
              <a:rPr lang="it-IT" sz="1000" dirty="0">
                <a:solidFill>
                  <a:srgbClr val="8189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it-IT" sz="1000" dirty="0">
                <a:solidFill>
                  <a:srgbClr val="BFF16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'auto'</a:t>
            </a:r>
            <a:r>
              <a:rPr lang="it-IT" sz="1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it-IT" sz="1000" i="1" dirty="0">
                <a:solidFill>
                  <a:srgbClr val="E24C97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</a:t>
            </a:r>
            <a:r>
              <a:rPr lang="it-IT" sz="1000" dirty="0">
                <a:solidFill>
                  <a:srgbClr val="8189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it-IT" sz="1000" dirty="0">
                <a:solidFill>
                  <a:srgbClr val="BF79F9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5</a:t>
            </a:r>
            <a:r>
              <a:rPr lang="it-IT" sz="1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it-IT" sz="1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8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8C98-C9E8-841A-35FF-F77D52DE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Grazie per l’attenzione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88759-4CE4-734D-5378-6C7BCF7F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3979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58467B83-D46D-A74D-A397-D0B702BA0F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6386321"/>
                  </p:ext>
                </p:extLst>
              </p:nvPr>
            </p:nvGraphicFramePr>
            <p:xfrm>
              <a:off x="7139473" y="155004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C7D631C-E106-4AB0-9F97-C523CCAF0145}">
                    <psez:zmPr id="{629348F7-788C-49CD-877F-448F72CDAF4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8467B83-D46D-A74D-A397-D0B702BA0F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473" y="1550047"/>
                <a:ext cx="3048000" cy="17145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5734D56A-6D89-D1F0-43B9-7FC8CD4F4D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3131594"/>
                  </p:ext>
                </p:extLst>
              </p:nvPr>
            </p:nvGraphicFramePr>
            <p:xfrm>
              <a:off x="2004527" y="359345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5795B3A-941A-46D3-9693-BA095251DA43}">
                    <psez:zmPr id="{D725A645-BA2F-467F-92A0-93138B52D2D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734D56A-6D89-D1F0-43B9-7FC8CD4F4D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4527" y="3593453"/>
                <a:ext cx="3048000" cy="17145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D54A7B74-E2D6-180A-FBD3-4DEF2ACD03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633661"/>
                  </p:ext>
                </p:extLst>
              </p:nvPr>
            </p:nvGraphicFramePr>
            <p:xfrm>
              <a:off x="7139473" y="359345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686F451-B56B-49AB-9388-FD15C256C2E1}">
                    <psez:zmPr id="{A4729BED-A690-40CB-8999-8DF1442C40DE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54A7B74-E2D6-180A-FBD3-4DEF2ACD03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39473" y="3593453"/>
                <a:ext cx="3048000" cy="17145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620587F-0086-1EBD-F2E6-E58081DDFA19}"/>
              </a:ext>
            </a:extLst>
          </p:cNvPr>
          <p:cNvSpPr txBox="1"/>
          <p:nvPr/>
        </p:nvSpPr>
        <p:spPr>
          <a:xfrm>
            <a:off x="4701073" y="383050"/>
            <a:ext cx="2789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181A6600-03EA-FFAB-B1F5-281457A7D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7669022"/>
                  </p:ext>
                </p:extLst>
              </p:nvPr>
            </p:nvGraphicFramePr>
            <p:xfrm>
              <a:off x="2004527" y="155004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90F0009-3742-42A9-9EB2-D66D6DFDC3E4}">
                    <psez:zmPr id="{85E33BEF-DBFD-4878-A5D2-423195705323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81A6600-03EA-FFAB-B1F5-281457A7D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4527" y="1550047"/>
                <a:ext cx="3048000" cy="17145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A938A-9229-49F7-4965-13F0D9D9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2</a:t>
            </a:fld>
            <a:endParaRPr lang="it-IT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B53C2-ABF0-B4DD-6502-FE5B5BAE3BDE}"/>
              </a:ext>
            </a:extLst>
          </p:cNvPr>
          <p:cNvCxnSpPr>
            <a:cxnSpLocks/>
          </p:cNvCxnSpPr>
          <p:nvPr/>
        </p:nvCxnSpPr>
        <p:spPr>
          <a:xfrm>
            <a:off x="5305425" y="1081088"/>
            <a:ext cx="16478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13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AE93-EC98-9FC1-BF41-FE54F92C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5664"/>
            <a:ext cx="10515600" cy="3326671"/>
          </a:xfrm>
        </p:spPr>
        <p:txBody>
          <a:bodyPr>
            <a:norm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b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AE6E8-F843-0A96-60D1-841AABAF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780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2254-40BB-926E-BA2F-42ED4C71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3FF6F-018C-A089-B117-B76DEA03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4</a:t>
            </a:fld>
            <a:endParaRPr lang="it-IT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4B5314-2A11-B947-68DD-08D1BEA86D8F}"/>
              </a:ext>
            </a:extLst>
          </p:cNvPr>
          <p:cNvCxnSpPr>
            <a:cxnSpLocks/>
          </p:cNvCxnSpPr>
          <p:nvPr/>
        </p:nvCxnSpPr>
        <p:spPr>
          <a:xfrm>
            <a:off x="838200" y="1323889"/>
            <a:ext cx="42325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D63223-5F97-FEBF-05FF-EBD88DF47272}"/>
              </a:ext>
            </a:extLst>
          </p:cNvPr>
          <p:cNvSpPr txBox="1"/>
          <p:nvPr/>
        </p:nvSpPr>
        <p:spPr>
          <a:xfrm>
            <a:off x="1342519" y="2090172"/>
            <a:ext cx="4254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di apprendimento:</a:t>
            </a:r>
          </a:p>
          <a:p>
            <a:pPr algn="l"/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 decisionale</a:t>
            </a:r>
          </a:p>
          <a:p>
            <a:pPr algn="l"/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 di errore</a:t>
            </a:r>
          </a:p>
          <a:p>
            <a:pPr algn="l"/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 di ottimizzazione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07864-BB5C-BA3A-C54A-88DE0B91353C}"/>
              </a:ext>
            </a:extLst>
          </p:cNvPr>
          <p:cNvSpPr txBox="1"/>
          <p:nvPr/>
        </p:nvSpPr>
        <p:spPr>
          <a:xfrm>
            <a:off x="6611375" y="2090172"/>
            <a:ext cx="35280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Approcci:</a:t>
            </a:r>
          </a:p>
          <a:p>
            <a:pPr algn="l"/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Supervisionato</a:t>
            </a:r>
          </a:p>
          <a:p>
            <a:pPr algn="l"/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supervisionato</a:t>
            </a:r>
          </a:p>
          <a:p>
            <a:pPr algn="l"/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rinforzo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7C0595-25F7-4BD7-89BE-D8DFA6BD0B5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096000" y="1830639"/>
            <a:ext cx="0" cy="31967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23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E0AC5-061E-F069-B15E-AE6CF078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Selezione di un modello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C3B9B-6A34-4F40-A54F-6298BF39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5</a:t>
            </a:fld>
            <a:endParaRPr lang="it-IT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4AAD76-6EE6-9DAB-8FA9-0F388322443F}"/>
              </a:ext>
            </a:extLst>
          </p:cNvPr>
          <p:cNvCxnSpPr>
            <a:cxnSpLocks/>
          </p:cNvCxnSpPr>
          <p:nvPr/>
        </p:nvCxnSpPr>
        <p:spPr>
          <a:xfrm>
            <a:off x="838200" y="1290638"/>
            <a:ext cx="55483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딥러닝 용어 정리, L1 Regularization, L2 Regularization 의 이해, 용도와 차이 설명">
            <a:extLst>
              <a:ext uri="{FF2B5EF4-FFF2-40B4-BE49-F238E27FC236}">
                <a16:creationId xmlns:a16="http://schemas.microsoft.com/office/drawing/2014/main" id="{788B8524-75EC-86AF-F604-A906538C9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55" y="3075022"/>
            <a:ext cx="3780287" cy="297557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706DDF3D-030D-AADE-A4C2-65644F02B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5" y="5095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51678AD-9807-6F20-D076-A95E202764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893097"/>
              </p:ext>
            </p:extLst>
          </p:nvPr>
        </p:nvGraphicFramePr>
        <p:xfrm>
          <a:off x="4844263" y="1905616"/>
          <a:ext cx="3520226" cy="68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65300" imgH="342900" progId="Equation.DSMT4">
                  <p:embed/>
                </p:oleObj>
              </mc:Choice>
              <mc:Fallback>
                <p:oleObj name="Equation" r:id="rId3" imgW="1765300" imgH="3429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263" y="1905616"/>
                        <a:ext cx="3520226" cy="6850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>
            <a:extLst>
              <a:ext uri="{FF2B5EF4-FFF2-40B4-BE49-F238E27FC236}">
                <a16:creationId xmlns:a16="http://schemas.microsoft.com/office/drawing/2014/main" id="{02AA1A40-1895-BF1A-2085-9AA1D0D63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5" y="1082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9F0C1558-15BA-92F1-165B-09811D40C1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308836"/>
              </p:ext>
            </p:extLst>
          </p:nvPr>
        </p:nvGraphicFramePr>
        <p:xfrm>
          <a:off x="8942548" y="1945125"/>
          <a:ext cx="2585567" cy="589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400" imgH="292100" progId="Equation.DSMT4">
                  <p:embed/>
                </p:oleObj>
              </mc:Choice>
              <mc:Fallback>
                <p:oleObj name="Equation" r:id="rId5" imgW="1295400" imgH="292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2548" y="1945125"/>
                        <a:ext cx="2585567" cy="5893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1ACE005-4FB0-D54A-E53D-F4F46C84B108}"/>
              </a:ext>
            </a:extLst>
          </p:cNvPr>
          <p:cNvSpPr txBox="1"/>
          <p:nvPr/>
        </p:nvSpPr>
        <p:spPr>
          <a:xfrm>
            <a:off x="838200" y="3680403"/>
            <a:ext cx="444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Evitare 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 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931B9D-09A8-E3F4-1860-0F73E2B560B6}"/>
              </a:ext>
            </a:extLst>
          </p:cNvPr>
          <p:cNvGrpSpPr/>
          <p:nvPr/>
        </p:nvGrpSpPr>
        <p:grpSpPr>
          <a:xfrm>
            <a:off x="2433500" y="4193662"/>
            <a:ext cx="430306" cy="532748"/>
            <a:chOff x="2384612" y="2271412"/>
            <a:chExt cx="430306" cy="507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F50CE2-2FDF-A3AB-821E-EE4322622D19}"/>
                </a:ext>
              </a:extLst>
            </p:cNvPr>
            <p:cNvCxnSpPr>
              <a:cxnSpLocks/>
            </p:cNvCxnSpPr>
            <p:nvPr/>
          </p:nvCxnSpPr>
          <p:spPr>
            <a:xfrm>
              <a:off x="2384612" y="2271412"/>
              <a:ext cx="0" cy="5076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70880D-29DE-3794-A19D-563927F6A5C3}"/>
                </a:ext>
              </a:extLst>
            </p:cNvPr>
            <p:cNvCxnSpPr/>
            <p:nvPr/>
          </p:nvCxnSpPr>
          <p:spPr>
            <a:xfrm>
              <a:off x="2384612" y="2779059"/>
              <a:ext cx="4303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6BB7579-1A05-2151-6C4A-2B43CE5F1466}"/>
              </a:ext>
            </a:extLst>
          </p:cNvPr>
          <p:cNvSpPr txBox="1"/>
          <p:nvPr/>
        </p:nvSpPr>
        <p:spPr>
          <a:xfrm>
            <a:off x="2904565" y="4486857"/>
            <a:ext cx="237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Regolarizzazione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C0ED656-A7CE-D553-2DFD-48295D050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95" y="3510000"/>
            <a:ext cx="196280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52C5CC0-C431-B1E1-2815-7E270F7D6C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689186"/>
              </p:ext>
            </p:extLst>
          </p:nvPr>
        </p:nvGraphicFramePr>
        <p:xfrm>
          <a:off x="838200" y="1855452"/>
          <a:ext cx="1728594" cy="620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76240" imgH="317160" progId="Equation.DSMT4">
                  <p:embed/>
                </p:oleObj>
              </mc:Choice>
              <mc:Fallback>
                <p:oleObj name="Equation" r:id="rId7" imgW="876240" imgH="3171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55452"/>
                        <a:ext cx="1728594" cy="6200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">
            <a:extLst>
              <a:ext uri="{FF2B5EF4-FFF2-40B4-BE49-F238E27FC236}">
                <a16:creationId xmlns:a16="http://schemas.microsoft.com/office/drawing/2014/main" id="{6B9A06FD-D100-73FE-AF93-6A56C1CF8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95" y="4176750"/>
            <a:ext cx="224400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960BCE5A-749A-3EDC-CEBE-BE7C358C0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469536"/>
              </p:ext>
            </p:extLst>
          </p:nvPr>
        </p:nvGraphicFramePr>
        <p:xfrm>
          <a:off x="3145995" y="1882884"/>
          <a:ext cx="1119067" cy="471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863" imgH="228501" progId="Equation.DSMT4">
                  <p:embed/>
                </p:oleObj>
              </mc:Choice>
              <mc:Fallback>
                <p:oleObj name="Equation" r:id="rId9" imgW="545863" imgH="228501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5995" y="1882884"/>
                        <a:ext cx="1119067" cy="471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776726-C09D-9ED1-AD6B-C8BACAC3C06B}"/>
              </a:ext>
            </a:extLst>
          </p:cNvPr>
          <p:cNvCxnSpPr/>
          <p:nvPr/>
        </p:nvCxnSpPr>
        <p:spPr>
          <a:xfrm>
            <a:off x="2566794" y="2160952"/>
            <a:ext cx="492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A6D27D-C76D-7073-0EB3-64B0776308A7}"/>
              </a:ext>
            </a:extLst>
          </p:cNvPr>
          <p:cNvCxnSpPr/>
          <p:nvPr/>
        </p:nvCxnSpPr>
        <p:spPr>
          <a:xfrm>
            <a:off x="4265062" y="2160952"/>
            <a:ext cx="492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E16C64-4CE5-7D57-D6DA-E225AB4E7604}"/>
              </a:ext>
            </a:extLst>
          </p:cNvPr>
          <p:cNvCxnSpPr/>
          <p:nvPr/>
        </p:nvCxnSpPr>
        <p:spPr>
          <a:xfrm>
            <a:off x="8346788" y="2160952"/>
            <a:ext cx="492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68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5156-7C99-80CA-82CF-8687A185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Confronto fra algoritmi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854A23D-F74B-60E9-70A8-5932A750D1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528781"/>
              </p:ext>
            </p:extLst>
          </p:nvPr>
        </p:nvGraphicFramePr>
        <p:xfrm>
          <a:off x="1234430" y="3528573"/>
          <a:ext cx="3584099" cy="251584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24701">
                  <a:extLst>
                    <a:ext uri="{9D8B030D-6E8A-4147-A177-3AD203B41FA5}">
                      <a16:colId xmlns:a16="http://schemas.microsoft.com/office/drawing/2014/main" val="2731584379"/>
                    </a:ext>
                  </a:extLst>
                </a:gridCol>
                <a:gridCol w="2259398">
                  <a:extLst>
                    <a:ext uri="{9D8B030D-6E8A-4147-A177-3AD203B41FA5}">
                      <a16:colId xmlns:a16="http://schemas.microsoft.com/office/drawing/2014/main" val="2841930863"/>
                    </a:ext>
                  </a:extLst>
                </a:gridCol>
              </a:tblGrid>
              <a:tr h="3144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>
                          <a:effectLst/>
                        </a:rPr>
                        <a:t>Error</a:t>
                      </a:r>
                      <a:endParaRPr lang="it-IT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>
                          <a:effectLst/>
                        </a:rPr>
                        <a:t>(fp + fn) / N</a:t>
                      </a:r>
                      <a:endParaRPr lang="it-IT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286233553"/>
                  </a:ext>
                </a:extLst>
              </a:tr>
              <a:tr h="3144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 dirty="0" err="1">
                          <a:effectLst/>
                        </a:rPr>
                        <a:t>Accuracy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>
                          <a:effectLst/>
                        </a:rPr>
                        <a:t>(tp + tn) / N = 1- error</a:t>
                      </a:r>
                      <a:endParaRPr lang="it-IT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286236492"/>
                  </a:ext>
                </a:extLst>
              </a:tr>
              <a:tr h="3144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 dirty="0" err="1">
                          <a:effectLst/>
                        </a:rPr>
                        <a:t>tp</a:t>
                      </a:r>
                      <a:r>
                        <a:rPr lang="it-IT" sz="1300" dirty="0">
                          <a:effectLst/>
                        </a:rPr>
                        <a:t>-rate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>
                          <a:effectLst/>
                        </a:rPr>
                        <a:t>tp / p</a:t>
                      </a:r>
                      <a:endParaRPr lang="it-IT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815700671"/>
                  </a:ext>
                </a:extLst>
              </a:tr>
              <a:tr h="3144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 dirty="0">
                          <a:effectLst/>
                        </a:rPr>
                        <a:t>fp-rate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 dirty="0">
                          <a:effectLst/>
                        </a:rPr>
                        <a:t>fp / n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19984170"/>
                  </a:ext>
                </a:extLst>
              </a:tr>
              <a:tr h="3144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 dirty="0">
                          <a:effectLst/>
                        </a:rPr>
                        <a:t>Precision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 dirty="0" err="1">
                          <a:effectLst/>
                        </a:rPr>
                        <a:t>tp</a:t>
                      </a:r>
                      <a:r>
                        <a:rPr lang="it-IT" sz="1300" dirty="0">
                          <a:effectLst/>
                        </a:rPr>
                        <a:t> / p’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27319765"/>
                  </a:ext>
                </a:extLst>
              </a:tr>
              <a:tr h="3144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 dirty="0">
                          <a:effectLst/>
                        </a:rPr>
                        <a:t>Recall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 dirty="0" err="1">
                          <a:effectLst/>
                        </a:rPr>
                        <a:t>tp</a:t>
                      </a:r>
                      <a:r>
                        <a:rPr lang="it-IT" sz="1300" dirty="0">
                          <a:effectLst/>
                        </a:rPr>
                        <a:t> / p = </a:t>
                      </a:r>
                      <a:r>
                        <a:rPr lang="it-IT" sz="1300" dirty="0" err="1">
                          <a:effectLst/>
                        </a:rPr>
                        <a:t>tp</a:t>
                      </a:r>
                      <a:r>
                        <a:rPr lang="it-IT" sz="1300" dirty="0">
                          <a:effectLst/>
                        </a:rPr>
                        <a:t>-rate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878659797"/>
                  </a:ext>
                </a:extLst>
              </a:tr>
              <a:tr h="3144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 dirty="0" err="1">
                          <a:effectLst/>
                        </a:rPr>
                        <a:t>Sensitivity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>
                          <a:effectLst/>
                        </a:rPr>
                        <a:t>tp / p = tp-rate</a:t>
                      </a:r>
                      <a:endParaRPr lang="it-IT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350763974"/>
                  </a:ext>
                </a:extLst>
              </a:tr>
              <a:tr h="3144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 dirty="0" err="1">
                          <a:effectLst/>
                        </a:rPr>
                        <a:t>Specificity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300" dirty="0">
                          <a:effectLst/>
                        </a:rPr>
                        <a:t>tn / n = 1 – fp-rate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1749" marR="81749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88575249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B674F-D5A5-6128-CDC0-36C21530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6</a:t>
            </a:fld>
            <a:endParaRPr lang="it-IT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D3BE76-AD12-B624-3B0A-F0496F43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78740"/>
              </p:ext>
            </p:extLst>
          </p:nvPr>
        </p:nvGraphicFramePr>
        <p:xfrm>
          <a:off x="5214761" y="1521251"/>
          <a:ext cx="6139039" cy="162110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94722">
                  <a:extLst>
                    <a:ext uri="{9D8B030D-6E8A-4147-A177-3AD203B41FA5}">
                      <a16:colId xmlns:a16="http://schemas.microsoft.com/office/drawing/2014/main" val="3890479440"/>
                    </a:ext>
                  </a:extLst>
                </a:gridCol>
                <a:gridCol w="1792889">
                  <a:extLst>
                    <a:ext uri="{9D8B030D-6E8A-4147-A177-3AD203B41FA5}">
                      <a16:colId xmlns:a16="http://schemas.microsoft.com/office/drawing/2014/main" val="1756452042"/>
                    </a:ext>
                  </a:extLst>
                </a:gridCol>
                <a:gridCol w="1751691">
                  <a:extLst>
                    <a:ext uri="{9D8B030D-6E8A-4147-A177-3AD203B41FA5}">
                      <a16:colId xmlns:a16="http://schemas.microsoft.com/office/drawing/2014/main" val="2780612008"/>
                    </a:ext>
                  </a:extLst>
                </a:gridCol>
                <a:gridCol w="1099737">
                  <a:extLst>
                    <a:ext uri="{9D8B030D-6E8A-4147-A177-3AD203B41FA5}">
                      <a16:colId xmlns:a16="http://schemas.microsoft.com/office/drawing/2014/main" val="1975261066"/>
                    </a:ext>
                  </a:extLst>
                </a:gridCol>
              </a:tblGrid>
              <a:tr h="2735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 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Classe predetta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1366" marR="111366" marT="55683" marB="5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258512"/>
                  </a:ext>
                </a:extLst>
              </a:tr>
              <a:tr h="3261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Classe effettiva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Positiva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Negativa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Totale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106851"/>
                  </a:ext>
                </a:extLst>
              </a:tr>
              <a:tr h="2735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Positiva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 err="1">
                          <a:effectLst/>
                        </a:rPr>
                        <a:t>tp</a:t>
                      </a:r>
                      <a:r>
                        <a:rPr lang="it-IT" sz="1300" dirty="0">
                          <a:effectLst/>
                        </a:rPr>
                        <a:t>: </a:t>
                      </a:r>
                      <a:r>
                        <a:rPr lang="it-IT" sz="1300" dirty="0" err="1">
                          <a:effectLst/>
                        </a:rPr>
                        <a:t>true</a:t>
                      </a:r>
                      <a:r>
                        <a:rPr lang="it-IT" sz="1300" dirty="0">
                          <a:effectLst/>
                        </a:rPr>
                        <a:t> positive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>
                          <a:effectLst/>
                        </a:rPr>
                        <a:t>tn: true negative</a:t>
                      </a:r>
                      <a:endParaRPr lang="it-IT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p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3365637"/>
                  </a:ext>
                </a:extLst>
              </a:tr>
              <a:tr h="357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Negativa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fp: false positive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 err="1">
                          <a:effectLst/>
                        </a:rPr>
                        <a:t>fn</a:t>
                      </a:r>
                      <a:r>
                        <a:rPr lang="it-IT" sz="1300" dirty="0">
                          <a:effectLst/>
                        </a:rPr>
                        <a:t>: false negative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n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625616"/>
                  </a:ext>
                </a:extLst>
              </a:tr>
              <a:tr h="2869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Totale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p’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n’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300" dirty="0">
                          <a:effectLst/>
                        </a:rPr>
                        <a:t>N</a:t>
                      </a:r>
                      <a:endParaRPr lang="it-IT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524" marR="835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188122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21F2B23C-F4B8-EC8A-1785-649705EC4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1954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48CDDDA-56D3-02A3-626D-6304989E8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619159"/>
              </p:ext>
            </p:extLst>
          </p:nvPr>
        </p:nvGraphicFramePr>
        <p:xfrm>
          <a:off x="5754957" y="4299598"/>
          <a:ext cx="2982253" cy="973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900" imgH="609600" progId="Equation.DSMT4">
                  <p:embed/>
                </p:oleObj>
              </mc:Choice>
              <mc:Fallback>
                <p:oleObj name="Equation" r:id="rId2" imgW="1866900" imgH="609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4957" y="4299598"/>
                        <a:ext cx="2982253" cy="9737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F9302A-E65A-6614-6FED-3067BEC2E832}"/>
              </a:ext>
            </a:extLst>
          </p:cNvPr>
          <p:cNvCxnSpPr>
            <a:cxnSpLocks/>
          </p:cNvCxnSpPr>
          <p:nvPr/>
        </p:nvCxnSpPr>
        <p:spPr>
          <a:xfrm>
            <a:off x="838200" y="1353391"/>
            <a:ext cx="54012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D429B0-5AE1-B28E-AFDE-0B7E0731D8FE}"/>
              </a:ext>
            </a:extLst>
          </p:cNvPr>
          <p:cNvSpPr txBox="1"/>
          <p:nvPr/>
        </p:nvSpPr>
        <p:spPr>
          <a:xfrm>
            <a:off x="1234430" y="2100973"/>
            <a:ext cx="250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Confusion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it-IT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51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AE93-EC98-9FC1-BF41-FE54F92C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5664"/>
            <a:ext cx="10515600" cy="3326671"/>
          </a:xfrm>
        </p:spPr>
        <p:txBody>
          <a:bodyPr>
            <a:norm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REGRESSIONE</a:t>
            </a:r>
            <a:b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D3130-1B9F-A095-D412-8C48CECA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925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C402-7DFF-1740-1974-793B432F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Regressione logistica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F047A-33C3-EB88-E646-DDB8747C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8</a:t>
            </a:fld>
            <a:endParaRPr lang="it-IT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3A15739-1E13-7708-28DA-BCFE0DFA9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317" y="1945340"/>
            <a:ext cx="178351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068D1D-2588-CAC1-3EF4-880853FB1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926937"/>
              </p:ext>
            </p:extLst>
          </p:nvPr>
        </p:nvGraphicFramePr>
        <p:xfrm>
          <a:off x="1643776" y="2777734"/>
          <a:ext cx="2885689" cy="70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2978" imgH="406224" progId="Equation.DSMT4">
                  <p:embed/>
                </p:oleObj>
              </mc:Choice>
              <mc:Fallback>
                <p:oleObj name="Equation" r:id="rId2" imgW="1662978" imgH="406224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776" y="2777734"/>
                        <a:ext cx="2885689" cy="7090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PPT - Aims of the course (An Engineering Approach) The pattern ...">
            <a:extLst>
              <a:ext uri="{FF2B5EF4-FFF2-40B4-BE49-F238E27FC236}">
                <a16:creationId xmlns:a16="http://schemas.microsoft.com/office/drawing/2014/main" id="{8A05D316-B3E7-A042-AFF3-A265759231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" r="3648" b="29054"/>
          <a:stretch/>
        </p:blipFill>
        <p:spPr bwMode="auto">
          <a:xfrm>
            <a:off x="1443317" y="4041047"/>
            <a:ext cx="3286607" cy="179678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A97616-FE61-D238-A503-C8AC3105B15C}"/>
              </a:ext>
            </a:extLst>
          </p:cNvPr>
          <p:cNvCxnSpPr>
            <a:cxnSpLocks/>
          </p:cNvCxnSpPr>
          <p:nvPr/>
        </p:nvCxnSpPr>
        <p:spPr>
          <a:xfrm>
            <a:off x="838200" y="1354646"/>
            <a:ext cx="490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4B9D4-7492-5A33-BCD5-545C55CBDAB3}"/>
              </a:ext>
            </a:extLst>
          </p:cNvPr>
          <p:cNvSpPr txBox="1"/>
          <p:nvPr/>
        </p:nvSpPr>
        <p:spPr>
          <a:xfrm>
            <a:off x="7181541" y="176181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Gradiente in discesa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82F7CA-55F5-48EE-F6E4-C3377EC01EFA}"/>
              </a:ext>
            </a:extLst>
          </p:cNvPr>
          <p:cNvSpPr/>
          <p:nvPr/>
        </p:nvSpPr>
        <p:spPr>
          <a:xfrm>
            <a:off x="6472456" y="4694829"/>
            <a:ext cx="4276227" cy="114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Multiple Linear Regression using OLS and gradient descent -AI ASPIRANT">
            <a:extLst>
              <a:ext uri="{FF2B5EF4-FFF2-40B4-BE49-F238E27FC236}">
                <a16:creationId xmlns:a16="http://schemas.microsoft.com/office/drawing/2014/main" id="{3237D399-3E66-CCB9-5C5D-D2A3E9D4FF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21" y="2678492"/>
            <a:ext cx="2758440" cy="1494155"/>
          </a:xfrm>
          <a:prstGeom prst="rect">
            <a:avLst/>
          </a:pr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10009198">
                  <a:custGeom>
                    <a:avLst/>
                    <a:gdLst>
                      <a:gd name="connsiteX0" fmla="*/ 0 w 2758440"/>
                      <a:gd name="connsiteY0" fmla="*/ 0 h 1494155"/>
                      <a:gd name="connsiteX1" fmla="*/ 2758440 w 2758440"/>
                      <a:gd name="connsiteY1" fmla="*/ 0 h 1494155"/>
                      <a:gd name="connsiteX2" fmla="*/ 2758440 w 2758440"/>
                      <a:gd name="connsiteY2" fmla="*/ 1494155 h 1494155"/>
                      <a:gd name="connsiteX3" fmla="*/ 0 w 2758440"/>
                      <a:gd name="connsiteY3" fmla="*/ 1494155 h 1494155"/>
                      <a:gd name="connsiteX4" fmla="*/ 0 w 2758440"/>
                      <a:gd name="connsiteY4" fmla="*/ 0 h 1494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8440" h="1494155" extrusionOk="0">
                        <a:moveTo>
                          <a:pt x="0" y="0"/>
                        </a:moveTo>
                        <a:cubicBezTo>
                          <a:pt x="538899" y="97505"/>
                          <a:pt x="2153831" y="-159607"/>
                          <a:pt x="2758440" y="0"/>
                        </a:cubicBezTo>
                        <a:cubicBezTo>
                          <a:pt x="2624731" y="193391"/>
                          <a:pt x="2802038" y="773612"/>
                          <a:pt x="2758440" y="1494155"/>
                        </a:cubicBezTo>
                        <a:cubicBezTo>
                          <a:pt x="1721653" y="1481695"/>
                          <a:pt x="804220" y="1514033"/>
                          <a:pt x="0" y="1494155"/>
                        </a:cubicBezTo>
                        <a:cubicBezTo>
                          <a:pt x="124898" y="920720"/>
                          <a:pt x="-115067" y="54455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2" name="Picture 11" descr="Behavior or different learning rate values">
            <a:extLst>
              <a:ext uri="{FF2B5EF4-FFF2-40B4-BE49-F238E27FC236}">
                <a16:creationId xmlns:a16="http://schemas.microsoft.com/office/drawing/2014/main" id="{CE1FDD7F-60F0-1CB8-967C-940BB8F9F0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6325" b="60361"/>
          <a:stretch/>
        </p:blipFill>
        <p:spPr bwMode="auto">
          <a:xfrm>
            <a:off x="6472456" y="4694829"/>
            <a:ext cx="4243275" cy="114300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F96B8E-5069-BED5-68FF-3BF5D9FAF3E0}"/>
              </a:ext>
            </a:extLst>
          </p:cNvPr>
          <p:cNvSpPr txBox="1"/>
          <p:nvPr/>
        </p:nvSpPr>
        <p:spPr>
          <a:xfrm>
            <a:off x="1715020" y="176181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 sigmoidale</a:t>
            </a:r>
          </a:p>
        </p:txBody>
      </p:sp>
    </p:spTree>
    <p:extLst>
      <p:ext uri="{BB962C8B-B14F-4D97-AF65-F5344CB8AC3E}">
        <p14:creationId xmlns:p14="http://schemas.microsoft.com/office/powerpoint/2010/main" val="96402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FCC8-97E8-20D0-C5B3-B8663F98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Calcolo dei parametri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A418A-5212-7388-F2C9-5EDD8270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0F87-2967-438B-8A27-5304F924621B}" type="slidenum">
              <a:rPr lang="it-IT" smtClean="0"/>
              <a:t>9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55AC6-2D10-6B01-F8BB-238123F3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588" y="1668854"/>
            <a:ext cx="3876024" cy="4299956"/>
          </a:xfrm>
          <a:prstGeom prst="rect">
            <a:avLst/>
          </a:prstGeom>
          <a:ln w="57150"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2806CF-1781-C72E-C7DC-98BED86EA298}"/>
              </a:ext>
            </a:extLst>
          </p:cNvPr>
          <p:cNvCxnSpPr>
            <a:cxnSpLocks/>
          </p:cNvCxnSpPr>
          <p:nvPr/>
        </p:nvCxnSpPr>
        <p:spPr>
          <a:xfrm>
            <a:off x="838200" y="1344426"/>
            <a:ext cx="50157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line, diagram, parallel, plot&#10;&#10;Description automatically generated">
            <a:extLst>
              <a:ext uri="{FF2B5EF4-FFF2-40B4-BE49-F238E27FC236}">
                <a16:creationId xmlns:a16="http://schemas.microsoft.com/office/drawing/2014/main" id="{AC4312E9-B8A3-4D82-AC37-2D511BE3A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00" y="3514747"/>
            <a:ext cx="3671421" cy="2872054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738A9BC-6439-5C21-F2D0-12C065F0A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953" y="1835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6053E41-C03D-48F5-30D8-F82BD64669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750091"/>
              </p:ext>
            </p:extLst>
          </p:nvPr>
        </p:nvGraphicFramePr>
        <p:xfrm>
          <a:off x="838200" y="1668854"/>
          <a:ext cx="4216400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92080" imgH="888840" progId="Equation.DSMT4">
                  <p:embed/>
                </p:oleObj>
              </mc:Choice>
              <mc:Fallback>
                <p:oleObj name="Equation" r:id="rId4" imgW="2692080" imgH="8888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68854"/>
                        <a:ext cx="4216400" cy="1392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714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</TotalTime>
  <Words>433</Words>
  <Application>Microsoft Office PowerPoint</Application>
  <PresentationFormat>Widescreen</PresentationFormat>
  <Paragraphs>257</Paragraphs>
  <Slides>16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Times New Roman</vt:lpstr>
      <vt:lpstr>Office Theme</vt:lpstr>
      <vt:lpstr>Equation</vt:lpstr>
      <vt:lpstr>MathType 6.0 Equation</vt:lpstr>
      <vt:lpstr>MACHINE LEARNING E CONFRONTO FRA REGRESSIONE LOGISTICA E SUPPORT VECTOR MACHINE</vt:lpstr>
      <vt:lpstr>PowerPoint Presentation</vt:lpstr>
      <vt:lpstr>MACHINE LEARNING</vt:lpstr>
      <vt:lpstr>Machine Learning</vt:lpstr>
      <vt:lpstr>Selezione di un modello</vt:lpstr>
      <vt:lpstr>Confronto fra algoritmi</vt:lpstr>
      <vt:lpstr>REGRESSIONE LOGISTICA</vt:lpstr>
      <vt:lpstr>Regressione logistica</vt:lpstr>
      <vt:lpstr>Calcolo dei parametri</vt:lpstr>
      <vt:lpstr>SUPPORT VECTOR MACHINE</vt:lpstr>
      <vt:lpstr>Support Vector Machine</vt:lpstr>
      <vt:lpstr>Kernel trick</vt:lpstr>
      <vt:lpstr>CASO APPLICATIVO</vt:lpstr>
      <vt:lpstr>Caso applicativo</vt:lpstr>
      <vt:lpstr>PowerPoint Presentation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E CONFRONTO TRA REGRESSIONE LOGISTICA E SUPPORT VECTOR MACHINE</dc:title>
  <dc:creator>Tancredi Bosi - tancredi.bosi@studio.unibo.it</dc:creator>
  <cp:lastModifiedBy>Tancredi Bosi - tancredi.bosi@studio.unibo.it</cp:lastModifiedBy>
  <cp:revision>60</cp:revision>
  <dcterms:created xsi:type="dcterms:W3CDTF">2023-07-07T09:05:47Z</dcterms:created>
  <dcterms:modified xsi:type="dcterms:W3CDTF">2023-07-18T13:14:55Z</dcterms:modified>
</cp:coreProperties>
</file>